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7d1d99e3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7d1d99e3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7d1d99e30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7d1d99e30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7d1d99e30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7d1d99e30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7d1d99e30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7d1d99e3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7d1d99e30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7d1d99e30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7d1d99e30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7d1d99e30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7d1d99e30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7d1d99e30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47d1d99e30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47d1d99e30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7c9d184f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7c9d184f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7c9d184f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7c9d184f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7d1d99e3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7d1d99e3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7c9d184f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7c9d184f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47c9d184f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47c9d184f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47d1d99e30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47d1d99e30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7d1d99e30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7d1d99e30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7d1d99e30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7d1d99e30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7d1d99e3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7d1d99e3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the color for scenarios?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7d1d99e3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7d1d99e3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7d1d99e3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7d1d99e3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7d1d99e3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7d1d99e3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7d1d99e30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7d1d99e30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hyperlink" Target="https://fineartamerica.com/featured/king-salmon-bob-patterson.htm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hyperlink" Target="https://fineartamerica.com/featured/king-salmon-bob-patterson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3525" y="105408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76825" y="3950300"/>
            <a:ext cx="3000000" cy="11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Christina Bandaragoda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SCGI-ESIP Bootcamp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November 6-7, 2019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Boulder Colorado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/>
          <p:nvPr>
            <p:ph type="ctrTitle"/>
          </p:nvPr>
        </p:nvSpPr>
        <p:spPr>
          <a:xfrm>
            <a:off x="0" y="1072025"/>
            <a:ext cx="8520600" cy="72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sector non-profits</a:t>
            </a: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7450" y="12093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2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Target Audience</a:t>
            </a:r>
            <a:endParaRPr/>
          </a:p>
        </p:txBody>
      </p:sp>
      <p:sp>
        <p:nvSpPr>
          <p:cNvPr id="211" name="Google Shape;211;p22"/>
          <p:cNvSpPr txBox="1"/>
          <p:nvPr/>
        </p:nvSpPr>
        <p:spPr>
          <a:xfrm>
            <a:off x="607050" y="1790575"/>
            <a:ext cx="7661100" cy="277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Data and Software Partners:  </a:t>
            </a:r>
            <a:endParaRPr sz="3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household data owners, </a:t>
            </a:r>
            <a:r>
              <a:rPr lang="en" sz="3000">
                <a:solidFill>
                  <a:schemeClr val="dk1"/>
                </a:solidFill>
              </a:rPr>
              <a:t>academic water</a:t>
            </a:r>
            <a:r>
              <a:rPr lang="en" sz="5200">
                <a:solidFill>
                  <a:schemeClr val="dk1"/>
                </a:solidFill>
              </a:rPr>
              <a:t> </a:t>
            </a:r>
            <a:r>
              <a:rPr lang="en" sz="3000">
                <a:solidFill>
                  <a:schemeClr val="dk1"/>
                </a:solidFill>
              </a:rPr>
              <a:t>sampling campaign leads, research environmental engineers, public </a:t>
            </a:r>
            <a:r>
              <a:rPr lang="en" sz="3000">
                <a:solidFill>
                  <a:schemeClr val="dk1"/>
                </a:solidFill>
              </a:rPr>
              <a:t>utilities operators</a:t>
            </a:r>
            <a:r>
              <a:rPr lang="en" sz="3000">
                <a:solidFill>
                  <a:schemeClr val="dk1"/>
                </a:solidFill>
              </a:rPr>
              <a:t>, water sample &amp; audit industry, 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 txBox="1"/>
          <p:nvPr>
            <p:ph type="ctrTitle"/>
          </p:nvPr>
        </p:nvSpPr>
        <p:spPr>
          <a:xfrm>
            <a:off x="311708" y="-1698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online infrastructure</a:t>
            </a:r>
            <a:r>
              <a:rPr lang="en" sz="3000"/>
              <a:t> model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217" name="Google Shape;217;p23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925" y="148738"/>
            <a:ext cx="127635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35175"/>
            <a:ext cx="4096124" cy="2828897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3"/>
          <p:cNvSpPr txBox="1"/>
          <p:nvPr/>
        </p:nvSpPr>
        <p:spPr>
          <a:xfrm>
            <a:off x="4491600" y="2233800"/>
            <a:ext cx="43407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p</a:t>
            </a:r>
            <a:r>
              <a:rPr lang="en" sz="2400"/>
              <a:t>rivate data asset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community repository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software tools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compute resources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risk management product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public benefit 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"/>
          <p:cNvSpPr txBox="1"/>
          <p:nvPr>
            <p:ph type="ctrTitle"/>
          </p:nvPr>
        </p:nvSpPr>
        <p:spPr>
          <a:xfrm>
            <a:off x="311708" y="-1698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Case Study 1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</a:t>
            </a:r>
            <a:endParaRPr sz="3000"/>
          </a:p>
        </p:txBody>
      </p:sp>
      <p:sp>
        <p:nvSpPr>
          <p:cNvPr id="226" name="Google Shape;226;p24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925" y="148738"/>
            <a:ext cx="127635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409" y="1906150"/>
            <a:ext cx="5124995" cy="294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4"/>
          <p:cNvSpPr txBox="1"/>
          <p:nvPr/>
        </p:nvSpPr>
        <p:spPr>
          <a:xfrm>
            <a:off x="5693675" y="1965975"/>
            <a:ext cx="29073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Situation: Puerto Rico’s infrastructure vulnerabilities were highlighted after Hurricane Maria hit the island in September 2017.  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 txBox="1"/>
          <p:nvPr>
            <p:ph type="ctrTitle"/>
          </p:nvPr>
        </p:nvSpPr>
        <p:spPr>
          <a:xfrm>
            <a:off x="311708" y="-1698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Case Study 1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vulnerable drinking water </a:t>
            </a:r>
            <a:endParaRPr sz="3000"/>
          </a:p>
        </p:txBody>
      </p:sp>
      <p:sp>
        <p:nvSpPr>
          <p:cNvPr id="235" name="Google Shape;235;p25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925" y="148738"/>
            <a:ext cx="127635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409" y="1982350"/>
            <a:ext cx="5124995" cy="294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5"/>
          <p:cNvSpPr txBox="1"/>
          <p:nvPr/>
        </p:nvSpPr>
        <p:spPr>
          <a:xfrm>
            <a:off x="5261100" y="1982350"/>
            <a:ext cx="38226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Drinking water samples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HydroShare Groups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Landlab Toolkit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CUAHSI JupyterHub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Drinking water report with source area geo-risk and hurricane risk synthesis.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Rural water systems and public utilities enabled to </a:t>
            </a:r>
            <a:r>
              <a:rPr lang="en" sz="1800"/>
              <a:t>anticipate</a:t>
            </a:r>
            <a:r>
              <a:rPr lang="en" sz="1800"/>
              <a:t> hurricane risk and comply with Safe Drinking Water Act. 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 txBox="1"/>
          <p:nvPr>
            <p:ph type="ctrTitle"/>
          </p:nvPr>
        </p:nvSpPr>
        <p:spPr>
          <a:xfrm>
            <a:off x="311708" y="-1698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Case Study 2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</a:t>
            </a:r>
            <a:endParaRPr sz="3000"/>
          </a:p>
        </p:txBody>
      </p:sp>
      <p:sp>
        <p:nvSpPr>
          <p:cNvPr id="244" name="Google Shape;244;p26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925" y="14873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6"/>
          <p:cNvSpPr txBox="1"/>
          <p:nvPr/>
        </p:nvSpPr>
        <p:spPr>
          <a:xfrm>
            <a:off x="5401925" y="1965975"/>
            <a:ext cx="37419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Situation: Native American Tribes of the Pacific Northwest collect unique data assets critical for understanding </a:t>
            </a:r>
            <a:r>
              <a:rPr lang="en" sz="2400"/>
              <a:t>environmental</a:t>
            </a:r>
            <a:r>
              <a:rPr lang="en" sz="2400"/>
              <a:t> resources and critical endangered salmon habitat.  </a:t>
            </a:r>
            <a:endParaRPr sz="2400"/>
          </a:p>
        </p:txBody>
      </p:sp>
      <p:pic>
        <p:nvPicPr>
          <p:cNvPr id="247" name="Google Shape;24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35175"/>
            <a:ext cx="5205951" cy="273320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6"/>
          <p:cNvSpPr txBox="1"/>
          <p:nvPr/>
        </p:nvSpPr>
        <p:spPr>
          <a:xfrm>
            <a:off x="724250" y="4354700"/>
            <a:ext cx="3822600" cy="1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D6D6D6"/>
                </a:solidFill>
                <a:highlight>
                  <a:srgbClr val="222222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King Salmon Painting by Bob Patterson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"/>
          <p:cNvSpPr txBox="1"/>
          <p:nvPr>
            <p:ph type="ctrTitle"/>
          </p:nvPr>
        </p:nvSpPr>
        <p:spPr>
          <a:xfrm>
            <a:off x="311708" y="-1698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Case Study 2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tribal resource sovereignty </a:t>
            </a:r>
            <a:endParaRPr sz="3000"/>
          </a:p>
        </p:txBody>
      </p:sp>
      <p:sp>
        <p:nvSpPr>
          <p:cNvPr id="254" name="Google Shape;254;p27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925" y="14873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7"/>
          <p:cNvSpPr txBox="1"/>
          <p:nvPr/>
        </p:nvSpPr>
        <p:spPr>
          <a:xfrm>
            <a:off x="5261100" y="1982350"/>
            <a:ext cx="38226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Earth and biological observations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HydroShare Groups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National BioGeographic Map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ESIPhub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Land cover scenario reports with environmental risk synthesis.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Government planning experts ensure democratic and balanced decision-making </a:t>
            </a:r>
            <a:endParaRPr sz="1800"/>
          </a:p>
        </p:txBody>
      </p:sp>
      <p:pic>
        <p:nvPicPr>
          <p:cNvPr id="257" name="Google Shape;25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35175"/>
            <a:ext cx="5205951" cy="273320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7"/>
          <p:cNvSpPr txBox="1"/>
          <p:nvPr/>
        </p:nvSpPr>
        <p:spPr>
          <a:xfrm>
            <a:off x="724250" y="4354700"/>
            <a:ext cx="3822600" cy="1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D6D6D6"/>
                </a:solidFill>
                <a:highlight>
                  <a:srgbClr val="222222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King Salmon Painting by Bob Patterson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/>
          <p:nvPr>
            <p:ph type="ctrTitle"/>
          </p:nvPr>
        </p:nvSpPr>
        <p:spPr>
          <a:xfrm>
            <a:off x="311708" y="1487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Proposed </a:t>
            </a:r>
            <a:r>
              <a:rPr lang="en" sz="3000"/>
              <a:t>Case Study 3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rural water supply &amp; food 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</a:t>
            </a:r>
            <a:endParaRPr sz="3000"/>
          </a:p>
        </p:txBody>
      </p:sp>
      <p:sp>
        <p:nvSpPr>
          <p:cNvPr id="264" name="Google Shape;264;p28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5" name="Google Shape;2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925" y="14873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8"/>
          <p:cNvSpPr txBox="1"/>
          <p:nvPr/>
        </p:nvSpPr>
        <p:spPr>
          <a:xfrm>
            <a:off x="5331525" y="1891825"/>
            <a:ext cx="32745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Situation: </a:t>
            </a:r>
            <a:r>
              <a:rPr lang="en" sz="2400"/>
              <a:t>Agricultural</a:t>
            </a:r>
            <a:r>
              <a:rPr lang="en" sz="2400"/>
              <a:t> decisions depend on water and crop risk maps developed with real-time data sources from farmers, sensors, ground &amp; surface water, and satellites.  </a:t>
            </a:r>
            <a:endParaRPr sz="2400"/>
          </a:p>
        </p:txBody>
      </p:sp>
      <p:pic>
        <p:nvPicPr>
          <p:cNvPr id="267" name="Google Shape;2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3550" y="1982350"/>
            <a:ext cx="2696515" cy="295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3150" y="3230150"/>
            <a:ext cx="2210412" cy="170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500" y="1932563"/>
            <a:ext cx="2676525" cy="12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8225" y="3596100"/>
            <a:ext cx="877809" cy="78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57009" y="4210825"/>
            <a:ext cx="824862" cy="78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/>
          <p:nvPr>
            <p:ph type="ctrTitle"/>
          </p:nvPr>
        </p:nvSpPr>
        <p:spPr>
          <a:xfrm>
            <a:off x="311708" y="-1698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Case Study 3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rural water supply &amp; food  </a:t>
            </a:r>
            <a:endParaRPr sz="3000"/>
          </a:p>
        </p:txBody>
      </p:sp>
      <p:sp>
        <p:nvSpPr>
          <p:cNvPr id="277" name="Google Shape;277;p29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Google Shape;2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925" y="14873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9"/>
          <p:cNvSpPr txBox="1"/>
          <p:nvPr/>
        </p:nvSpPr>
        <p:spPr>
          <a:xfrm>
            <a:off x="5261100" y="1982350"/>
            <a:ext cx="38226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soil probe, crop cover, water supply - field scale distributed data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CropScape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Geoweaver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commercial</a:t>
            </a:r>
            <a:r>
              <a:rPr lang="en" sz="1800"/>
              <a:t> cloud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real-time crop maps and water table level reports.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integrated risk management optimized to support farmers.  </a:t>
            </a:r>
            <a:endParaRPr sz="1800"/>
          </a:p>
        </p:txBody>
      </p:sp>
      <p:pic>
        <p:nvPicPr>
          <p:cNvPr id="280" name="Google Shape;28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3550" y="1982350"/>
            <a:ext cx="2696515" cy="295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3150" y="3230150"/>
            <a:ext cx="2210412" cy="170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500" y="1932563"/>
            <a:ext cx="2676525" cy="12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8225" y="3596100"/>
            <a:ext cx="877809" cy="78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57009" y="4210825"/>
            <a:ext cx="824862" cy="78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0"/>
          <p:cNvSpPr txBox="1"/>
          <p:nvPr>
            <p:ph type="ctrTitle"/>
          </p:nvPr>
        </p:nvSpPr>
        <p:spPr>
          <a:xfrm>
            <a:off x="311700" y="363575"/>
            <a:ext cx="8520600" cy="9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</p:txBody>
      </p:sp>
      <p:sp>
        <p:nvSpPr>
          <p:cNvPr id="290" name="Google Shape;290;p30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5675" y="12093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0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Financial Model</a:t>
            </a:r>
            <a:endParaRPr/>
          </a:p>
        </p:txBody>
      </p:sp>
      <p:sp>
        <p:nvSpPr>
          <p:cNvPr id="293" name="Google Shape;293;p30"/>
          <p:cNvSpPr/>
          <p:nvPr/>
        </p:nvSpPr>
        <p:spPr>
          <a:xfrm>
            <a:off x="2944084" y="1574078"/>
            <a:ext cx="3501300" cy="35013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4" name="Google Shape;294;p30"/>
          <p:cNvGrpSpPr/>
          <p:nvPr/>
        </p:nvGrpSpPr>
        <p:grpSpPr>
          <a:xfrm>
            <a:off x="3611776" y="1176352"/>
            <a:ext cx="2166000" cy="2166000"/>
            <a:chOff x="3611776" y="414352"/>
            <a:chExt cx="2166000" cy="2166000"/>
          </a:xfrm>
        </p:grpSpPr>
        <p:sp>
          <p:nvSpPr>
            <p:cNvPr id="295" name="Google Shape;295;p30"/>
            <p:cNvSpPr/>
            <p:nvPr/>
          </p:nvSpPr>
          <p:spPr>
            <a:xfrm>
              <a:off x="3611776" y="414352"/>
              <a:ext cx="2166000" cy="2166000"/>
            </a:xfrm>
            <a:prstGeom prst="ellipse">
              <a:avLst/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6" name="Google Shape;296;p30"/>
            <p:cNvSpPr txBox="1"/>
            <p:nvPr/>
          </p:nvSpPr>
          <p:spPr>
            <a:xfrm>
              <a:off x="3749800" y="1027500"/>
              <a:ext cx="1951800" cy="702900"/>
            </a:xfrm>
            <a:prstGeom prst="rect">
              <a:avLst/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Licensed  content data subscriptions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(Saas)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33%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7" name="Google Shape;297;p30"/>
          <p:cNvGrpSpPr/>
          <p:nvPr/>
        </p:nvGrpSpPr>
        <p:grpSpPr>
          <a:xfrm>
            <a:off x="4562258" y="2794864"/>
            <a:ext cx="2166000" cy="2166000"/>
            <a:chOff x="4562258" y="2032864"/>
            <a:chExt cx="2166000" cy="2166000"/>
          </a:xfrm>
        </p:grpSpPr>
        <p:sp>
          <p:nvSpPr>
            <p:cNvPr id="298" name="Google Shape;298;p30"/>
            <p:cNvSpPr/>
            <p:nvPr/>
          </p:nvSpPr>
          <p:spPr>
            <a:xfrm>
              <a:off x="4562258" y="2032864"/>
              <a:ext cx="2166000" cy="2166000"/>
            </a:xfrm>
            <a:prstGeom prst="ellipse">
              <a:avLst/>
            </a:prstGeom>
            <a:solidFill>
              <a:srgbClr val="0B5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299" name="Google Shape;299;p30"/>
            <p:cNvSpPr txBox="1"/>
            <p:nvPr/>
          </p:nvSpPr>
          <p:spPr>
            <a:xfrm>
              <a:off x="5079846" y="2834728"/>
              <a:ext cx="1496100" cy="702900"/>
            </a:xfrm>
            <a:prstGeom prst="rect">
              <a:avLst/>
            </a:prstGeom>
            <a:solidFill>
              <a:srgbClr val="0B5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Endowment and Public Members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33%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0" name="Google Shape;300;p30"/>
          <p:cNvGrpSpPr/>
          <p:nvPr/>
        </p:nvGrpSpPr>
        <p:grpSpPr>
          <a:xfrm>
            <a:off x="2702876" y="2794864"/>
            <a:ext cx="2166000" cy="2166000"/>
            <a:chOff x="2702876" y="2032864"/>
            <a:chExt cx="2166000" cy="2166000"/>
          </a:xfrm>
        </p:grpSpPr>
        <p:sp>
          <p:nvSpPr>
            <p:cNvPr id="301" name="Google Shape;301;p30"/>
            <p:cNvSpPr/>
            <p:nvPr/>
          </p:nvSpPr>
          <p:spPr>
            <a:xfrm>
              <a:off x="2702876" y="2032864"/>
              <a:ext cx="2166000" cy="2166000"/>
            </a:xfrm>
            <a:prstGeom prst="ellipse">
              <a:avLst/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302" name="Google Shape;302;p30"/>
            <p:cNvSpPr txBox="1"/>
            <p:nvPr/>
          </p:nvSpPr>
          <p:spPr>
            <a:xfrm>
              <a:off x="2855281" y="2834728"/>
              <a:ext cx="1496100" cy="702900"/>
            </a:xfrm>
            <a:prstGeom prst="rect">
              <a:avLst/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Academic Grants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University In-Kind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33%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03" name="Google Shape;303;p30"/>
          <p:cNvSpPr/>
          <p:nvPr/>
        </p:nvSpPr>
        <p:spPr>
          <a:xfrm>
            <a:off x="4084680" y="2708241"/>
            <a:ext cx="1225800" cy="1225800"/>
          </a:xfrm>
          <a:prstGeom prst="ellipse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1"/>
          <p:cNvSpPr txBox="1"/>
          <p:nvPr>
            <p:ph type="ctrTitle"/>
          </p:nvPr>
        </p:nvSpPr>
        <p:spPr>
          <a:xfrm>
            <a:off x="311700" y="363575"/>
            <a:ext cx="8520600" cy="9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tiered model</a:t>
            </a:r>
            <a:endParaRPr/>
          </a:p>
        </p:txBody>
      </p:sp>
      <p:pic>
        <p:nvPicPr>
          <p:cNvPr id="309" name="Google Shape;3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5675" y="12093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1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Financial Model</a:t>
            </a:r>
            <a:endParaRPr/>
          </a:p>
        </p:txBody>
      </p:sp>
      <p:sp>
        <p:nvSpPr>
          <p:cNvPr id="311" name="Google Shape;311;p31"/>
          <p:cNvSpPr/>
          <p:nvPr/>
        </p:nvSpPr>
        <p:spPr>
          <a:xfrm>
            <a:off x="20387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1"/>
          <p:cNvSpPr/>
          <p:nvPr/>
        </p:nvSpPr>
        <p:spPr>
          <a:xfrm>
            <a:off x="581884" y="1574078"/>
            <a:ext cx="3501300" cy="35013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3" name="Google Shape;313;p31"/>
          <p:cNvGrpSpPr/>
          <p:nvPr/>
        </p:nvGrpSpPr>
        <p:grpSpPr>
          <a:xfrm>
            <a:off x="1249576" y="1176352"/>
            <a:ext cx="2166000" cy="2166000"/>
            <a:chOff x="3611776" y="414352"/>
            <a:chExt cx="2166000" cy="2166000"/>
          </a:xfrm>
        </p:grpSpPr>
        <p:sp>
          <p:nvSpPr>
            <p:cNvPr id="314" name="Google Shape;314;p31"/>
            <p:cNvSpPr/>
            <p:nvPr/>
          </p:nvSpPr>
          <p:spPr>
            <a:xfrm>
              <a:off x="3611776" y="414352"/>
              <a:ext cx="2166000" cy="2166000"/>
            </a:xfrm>
            <a:prstGeom prst="ellipse">
              <a:avLst/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5" name="Google Shape;315;p31"/>
            <p:cNvSpPr txBox="1"/>
            <p:nvPr/>
          </p:nvSpPr>
          <p:spPr>
            <a:xfrm>
              <a:off x="3749800" y="1027500"/>
              <a:ext cx="1951800" cy="702900"/>
            </a:xfrm>
            <a:prstGeom prst="rect">
              <a:avLst/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Licensed  content data subscriptions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(Saas)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33%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6" name="Google Shape;316;p31"/>
          <p:cNvGrpSpPr/>
          <p:nvPr/>
        </p:nvGrpSpPr>
        <p:grpSpPr>
          <a:xfrm>
            <a:off x="2200058" y="2794864"/>
            <a:ext cx="2166000" cy="2166000"/>
            <a:chOff x="4562258" y="2032864"/>
            <a:chExt cx="2166000" cy="2166000"/>
          </a:xfrm>
        </p:grpSpPr>
        <p:sp>
          <p:nvSpPr>
            <p:cNvPr id="317" name="Google Shape;317;p31"/>
            <p:cNvSpPr/>
            <p:nvPr/>
          </p:nvSpPr>
          <p:spPr>
            <a:xfrm>
              <a:off x="4562258" y="2032864"/>
              <a:ext cx="2166000" cy="2166000"/>
            </a:xfrm>
            <a:prstGeom prst="ellipse">
              <a:avLst/>
            </a:prstGeom>
            <a:solidFill>
              <a:srgbClr val="0B5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318" name="Google Shape;318;p31"/>
            <p:cNvSpPr txBox="1"/>
            <p:nvPr/>
          </p:nvSpPr>
          <p:spPr>
            <a:xfrm>
              <a:off x="5079846" y="2834728"/>
              <a:ext cx="1496100" cy="702900"/>
            </a:xfrm>
            <a:prstGeom prst="rect">
              <a:avLst/>
            </a:prstGeom>
            <a:solidFill>
              <a:srgbClr val="0B5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Endowment and Public Members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33%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9" name="Google Shape;319;p31"/>
          <p:cNvGrpSpPr/>
          <p:nvPr/>
        </p:nvGrpSpPr>
        <p:grpSpPr>
          <a:xfrm>
            <a:off x="340676" y="2794864"/>
            <a:ext cx="2166000" cy="2166000"/>
            <a:chOff x="2702876" y="2032864"/>
            <a:chExt cx="2166000" cy="2166000"/>
          </a:xfrm>
        </p:grpSpPr>
        <p:sp>
          <p:nvSpPr>
            <p:cNvPr id="320" name="Google Shape;320;p31"/>
            <p:cNvSpPr/>
            <p:nvPr/>
          </p:nvSpPr>
          <p:spPr>
            <a:xfrm>
              <a:off x="2702876" y="2032864"/>
              <a:ext cx="2166000" cy="2166000"/>
            </a:xfrm>
            <a:prstGeom prst="ellipse">
              <a:avLst/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321" name="Google Shape;321;p31"/>
            <p:cNvSpPr txBox="1"/>
            <p:nvPr/>
          </p:nvSpPr>
          <p:spPr>
            <a:xfrm>
              <a:off x="2855281" y="2834728"/>
              <a:ext cx="1496100" cy="702900"/>
            </a:xfrm>
            <a:prstGeom prst="rect">
              <a:avLst/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Academic Grants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University In-Kind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33%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22" name="Google Shape;322;p31"/>
          <p:cNvSpPr/>
          <p:nvPr/>
        </p:nvSpPr>
        <p:spPr>
          <a:xfrm>
            <a:off x="1722480" y="2708241"/>
            <a:ext cx="1225800" cy="1225800"/>
          </a:xfrm>
          <a:prstGeom prst="ellipse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1"/>
          <p:cNvSpPr txBox="1"/>
          <p:nvPr/>
        </p:nvSpPr>
        <p:spPr>
          <a:xfrm>
            <a:off x="4694950" y="1759650"/>
            <a:ext cx="44259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</a:t>
            </a:r>
            <a:r>
              <a:rPr b="1" lang="en"/>
              <a:t>nnual data subscription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$100,000   global non-profit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  10,000   local non-profit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    1,000   public utility, academic research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</a:t>
            </a:r>
            <a:r>
              <a:rPr b="1" lang="en"/>
              <a:t>ndowment 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million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One-time Donation:  $ 100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Annual recurrence: $10/year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Donors: 50,000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Endowment match: 5 million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51958" y="1309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clean water for everyone</a:t>
            </a:r>
            <a:endParaRPr sz="2400"/>
          </a:p>
        </p:txBody>
      </p:sp>
      <p:sp>
        <p:nvSpPr>
          <p:cNvPr id="63" name="Google Shape;63;p14"/>
          <p:cNvSpPr/>
          <p:nvPr/>
        </p:nvSpPr>
        <p:spPr>
          <a:xfrm>
            <a:off x="5467725" y="43142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375" y="2368863"/>
            <a:ext cx="127635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550" y="31120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8613" y="3080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2700" y="3080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0875" y="3080568"/>
            <a:ext cx="638175" cy="87153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1710125" y="4016450"/>
            <a:ext cx="1669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household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drinking water samples</a:t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3581175" y="3058275"/>
            <a:ext cx="1428462" cy="8715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HydroShare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Groups </a:t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5723838" y="4016450"/>
            <a:ext cx="31959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trusted private information</a:t>
            </a:r>
            <a:endParaRPr/>
          </a:p>
        </p:txBody>
      </p:sp>
      <p:cxnSp>
        <p:nvCxnSpPr>
          <p:cNvPr id="72" name="Google Shape;72;p14"/>
          <p:cNvCxnSpPr/>
          <p:nvPr/>
        </p:nvCxnSpPr>
        <p:spPr>
          <a:xfrm>
            <a:off x="2824975" y="3573325"/>
            <a:ext cx="533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" name="Google Shape;73;p14"/>
          <p:cNvCxnSpPr/>
          <p:nvPr/>
        </p:nvCxnSpPr>
        <p:spPr>
          <a:xfrm>
            <a:off x="5122800" y="3516338"/>
            <a:ext cx="533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" name="Google Shape;74;p14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Napkin Drawing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2"/>
          <p:cNvSpPr txBox="1"/>
          <p:nvPr>
            <p:ph type="ctrTitle"/>
          </p:nvPr>
        </p:nvSpPr>
        <p:spPr>
          <a:xfrm>
            <a:off x="388558" y="26041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 - 3 months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develop prototype report for community water systems in Puerto Rico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pilot business model for household data owners trained in cyber &amp; water treatment plant operations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present at Potable Water Symposium Feb, 2018; conduct user experience interviews with sample for local govt-wide scaling (from 6 to 240 utilities in PR)</a:t>
            </a:r>
            <a:endParaRPr sz="2400"/>
          </a:p>
        </p:txBody>
      </p:sp>
      <p:pic>
        <p:nvPicPr>
          <p:cNvPr id="329" name="Google Shape;32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6250" y="22208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2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Goals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 txBox="1"/>
          <p:nvPr>
            <p:ph type="ctrTitle"/>
          </p:nvPr>
        </p:nvSpPr>
        <p:spPr>
          <a:xfrm>
            <a:off x="434658" y="30909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 - 6 months</a:t>
            </a:r>
            <a:endParaRPr sz="30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finalize prototype customizable reports for private and public 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test business model for utility and private company data owners trained in cyber &amp; water treatment plant operations 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present at Natural Hazards Meeting July, 2019; conduct user experience interviews with sample for academic water campaign researchers for international scaling </a:t>
            </a:r>
            <a:endParaRPr/>
          </a:p>
        </p:txBody>
      </p:sp>
      <p:pic>
        <p:nvPicPr>
          <p:cNvPr id="336" name="Google Shape;33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8275" y="45363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3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Goals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</p:txBody>
      </p:sp>
      <p:sp>
        <p:nvSpPr>
          <p:cNvPr id="343" name="Google Shape;343;p34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4" name="Google Shape;34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3525" y="1054088"/>
            <a:ext cx="1276350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ctrTitle"/>
          </p:nvPr>
        </p:nvSpPr>
        <p:spPr>
          <a:xfrm>
            <a:off x="351958" y="1309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clean water for everyone</a:t>
            </a:r>
            <a:endParaRPr sz="2400"/>
          </a:p>
        </p:txBody>
      </p:sp>
      <p:sp>
        <p:nvSpPr>
          <p:cNvPr id="80" name="Google Shape;80;p15"/>
          <p:cNvSpPr/>
          <p:nvPr/>
        </p:nvSpPr>
        <p:spPr>
          <a:xfrm>
            <a:off x="5467725" y="39332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375" y="2368863"/>
            <a:ext cx="127635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550" y="27310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8613" y="2699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2700" y="2699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0875" y="2699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825" y="3466843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888" y="3435393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975" y="3435393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5150" y="3435393"/>
            <a:ext cx="638175" cy="871538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 txBox="1"/>
          <p:nvPr/>
        </p:nvSpPr>
        <p:spPr>
          <a:xfrm>
            <a:off x="1710125" y="4016450"/>
            <a:ext cx="1669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household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drinking water samples</a:t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3581175" y="3058275"/>
            <a:ext cx="1428462" cy="8715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HydroShare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Groups </a:t>
            </a:r>
            <a:endParaRPr/>
          </a:p>
        </p:txBody>
      </p:sp>
      <p:sp>
        <p:nvSpPr>
          <p:cNvPr id="92" name="Google Shape;92;p15"/>
          <p:cNvSpPr txBox="1"/>
          <p:nvPr/>
        </p:nvSpPr>
        <p:spPr>
          <a:xfrm>
            <a:off x="5837500" y="4162800"/>
            <a:ext cx="28035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trusted </a:t>
            </a:r>
            <a:r>
              <a:rPr lang="en"/>
              <a:t>community information</a:t>
            </a:r>
            <a:endParaRPr/>
          </a:p>
        </p:txBody>
      </p:sp>
      <p:cxnSp>
        <p:nvCxnSpPr>
          <p:cNvPr id="93" name="Google Shape;93;p15"/>
          <p:cNvCxnSpPr/>
          <p:nvPr/>
        </p:nvCxnSpPr>
        <p:spPr>
          <a:xfrm>
            <a:off x="2824975" y="3573325"/>
            <a:ext cx="533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5"/>
          <p:cNvCxnSpPr/>
          <p:nvPr/>
        </p:nvCxnSpPr>
        <p:spPr>
          <a:xfrm>
            <a:off x="5122800" y="3516338"/>
            <a:ext cx="533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5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Napkin Drawing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ctrTitle"/>
          </p:nvPr>
        </p:nvSpPr>
        <p:spPr>
          <a:xfrm>
            <a:off x="351958" y="1309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clean water for everyone</a:t>
            </a:r>
            <a:endParaRPr sz="2400"/>
          </a:p>
        </p:txBody>
      </p:sp>
      <p:sp>
        <p:nvSpPr>
          <p:cNvPr id="101" name="Google Shape;101;p16"/>
          <p:cNvSpPr/>
          <p:nvPr/>
        </p:nvSpPr>
        <p:spPr>
          <a:xfrm>
            <a:off x="5467725" y="43142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375" y="2368863"/>
            <a:ext cx="127635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825" y="23258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888" y="22944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975" y="22944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5150" y="22944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550" y="31120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8613" y="3080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2700" y="3080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0875" y="3080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825" y="3847843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888" y="3816393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975" y="3816393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5150" y="3816393"/>
            <a:ext cx="638175" cy="87153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1710125" y="4016450"/>
            <a:ext cx="1669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household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drinking water samples</a:t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3581175" y="3058275"/>
            <a:ext cx="1428462" cy="8715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HydroShare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Groups </a:t>
            </a:r>
            <a:endParaRPr/>
          </a:p>
        </p:txBody>
      </p:sp>
      <p:sp>
        <p:nvSpPr>
          <p:cNvPr id="117" name="Google Shape;117;p16"/>
          <p:cNvSpPr txBox="1"/>
          <p:nvPr/>
        </p:nvSpPr>
        <p:spPr>
          <a:xfrm>
            <a:off x="5837500" y="4543800"/>
            <a:ext cx="24153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trusted public information</a:t>
            </a:r>
            <a:endParaRPr/>
          </a:p>
        </p:txBody>
      </p:sp>
      <p:cxnSp>
        <p:nvCxnSpPr>
          <p:cNvPr id="118" name="Google Shape;118;p16"/>
          <p:cNvCxnSpPr/>
          <p:nvPr/>
        </p:nvCxnSpPr>
        <p:spPr>
          <a:xfrm>
            <a:off x="2824975" y="3573325"/>
            <a:ext cx="533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" name="Google Shape;119;p16"/>
          <p:cNvCxnSpPr/>
          <p:nvPr/>
        </p:nvCxnSpPr>
        <p:spPr>
          <a:xfrm>
            <a:off x="5122800" y="3516338"/>
            <a:ext cx="533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" name="Google Shape;120;p16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Napkin Drawing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ctrTitle"/>
          </p:nvPr>
        </p:nvSpPr>
        <p:spPr>
          <a:xfrm>
            <a:off x="311700" y="332125"/>
            <a:ext cx="8520600" cy="101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mesh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online infrastructure for real-world health impacts</a:t>
            </a:r>
            <a:endParaRPr sz="2400"/>
          </a:p>
        </p:txBody>
      </p:sp>
      <p:sp>
        <p:nvSpPr>
          <p:cNvPr id="126" name="Google Shape;126;p17"/>
          <p:cNvSpPr/>
          <p:nvPr/>
        </p:nvSpPr>
        <p:spPr>
          <a:xfrm>
            <a:off x="5467725" y="43142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550" y="1974394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825" y="23258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888" y="22944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975" y="22944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5150" y="22944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550" y="311201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8613" y="3080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2700" y="3080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0875" y="3080568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825" y="3847843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888" y="3816393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975" y="3816393"/>
            <a:ext cx="638175" cy="87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5150" y="3816393"/>
            <a:ext cx="638175" cy="87153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 txBox="1"/>
          <p:nvPr/>
        </p:nvSpPr>
        <p:spPr>
          <a:xfrm>
            <a:off x="472825" y="1974400"/>
            <a:ext cx="1840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chemistry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sediment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microbe contamination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upstream areas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climate data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terrain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households</a:t>
            </a: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2957500" y="2716275"/>
            <a:ext cx="2052108" cy="1347948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Cyberinfrastructure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-apps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-custom reports </a:t>
            </a:r>
            <a:endParaRPr/>
          </a:p>
        </p:txBody>
      </p:sp>
      <p:sp>
        <p:nvSpPr>
          <p:cNvPr id="142" name="Google Shape;142;p17"/>
          <p:cNvSpPr txBox="1"/>
          <p:nvPr/>
        </p:nvSpPr>
        <p:spPr>
          <a:xfrm>
            <a:off x="5837500" y="4543800"/>
            <a:ext cx="28035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State and Risk scenarios to Safe Drinking Water</a:t>
            </a:r>
            <a:endParaRPr/>
          </a:p>
        </p:txBody>
      </p:sp>
      <p:cxnSp>
        <p:nvCxnSpPr>
          <p:cNvPr id="143" name="Google Shape;143;p17"/>
          <p:cNvCxnSpPr/>
          <p:nvPr/>
        </p:nvCxnSpPr>
        <p:spPr>
          <a:xfrm>
            <a:off x="2211350" y="3547788"/>
            <a:ext cx="533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4" name="Google Shape;144;p17"/>
          <p:cNvCxnSpPr/>
          <p:nvPr/>
        </p:nvCxnSpPr>
        <p:spPr>
          <a:xfrm>
            <a:off x="5122800" y="3516338"/>
            <a:ext cx="533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6800" y="57123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 txBox="1"/>
          <p:nvPr/>
        </p:nvSpPr>
        <p:spPr>
          <a:xfrm>
            <a:off x="583475" y="571250"/>
            <a:ext cx="76149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have targeting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water non-profit organizations</a:t>
            </a:r>
            <a:r>
              <a:rPr lang="en" sz="2400"/>
              <a:t> with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a</a:t>
            </a:r>
            <a:r>
              <a:rPr i="1" lang="en" sz="2400"/>
              <a:t> story-telling website,</a:t>
            </a:r>
            <a:r>
              <a:rPr lang="en" sz="2400"/>
              <a:t>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expert reviewed articles</a:t>
            </a:r>
            <a:r>
              <a:rPr lang="en" sz="2400"/>
              <a:t>,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and </a:t>
            </a:r>
            <a:r>
              <a:rPr i="1" lang="en" sz="2400"/>
              <a:t>online training tools</a:t>
            </a:r>
            <a:r>
              <a:rPr lang="en" sz="2400"/>
              <a:t>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to provide the value of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benchmarking 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water quality improvements and risks</a:t>
            </a:r>
            <a:r>
              <a:rPr lang="en" sz="2400"/>
              <a:t>.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Water mesh subscribers have access to online Apps that </a:t>
            </a:r>
            <a:r>
              <a:rPr b="1" lang="en" sz="2400"/>
              <a:t>create custom drinking water reports</a:t>
            </a:r>
            <a:r>
              <a:rPr lang="en" sz="2400"/>
              <a:t> that support households data providers and clean water infrastructure. </a:t>
            </a:r>
            <a:endParaRPr sz="2400"/>
          </a:p>
        </p:txBody>
      </p:sp>
      <p:sp>
        <p:nvSpPr>
          <p:cNvPr id="152" name="Google Shape;152;p18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Value Proposition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/>
          <p:nvPr>
            <p:ph type="ctrTitle"/>
          </p:nvPr>
        </p:nvSpPr>
        <p:spPr>
          <a:xfrm>
            <a:off x="533003" y="2957200"/>
            <a:ext cx="5422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Zero install for water quality samples and earth data analysis and mapping.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Confidentiality of personal data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Code to aggregate and translate big time-sensitive private datasets to assessments of risk for public benefits.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58" name="Google Shape;158;p19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3525" y="1054088"/>
            <a:ext cx="127635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9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Value Proposition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/>
          <p:nvPr>
            <p:ph type="ctrTitle"/>
          </p:nvPr>
        </p:nvSpPr>
        <p:spPr>
          <a:xfrm>
            <a:off x="1639550" y="504500"/>
            <a:ext cx="8520600" cy="54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landscape</a:t>
            </a:r>
            <a:endParaRPr/>
          </a:p>
        </p:txBody>
      </p:sp>
      <p:sp>
        <p:nvSpPr>
          <p:cNvPr id="166" name="Google Shape;166;p20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20"/>
          <p:cNvCxnSpPr/>
          <p:nvPr/>
        </p:nvCxnSpPr>
        <p:spPr>
          <a:xfrm flipH="1" rot="10800000">
            <a:off x="1840900" y="1448900"/>
            <a:ext cx="10200" cy="3017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0"/>
          <p:cNvCxnSpPr/>
          <p:nvPr/>
        </p:nvCxnSpPr>
        <p:spPr>
          <a:xfrm>
            <a:off x="1840900" y="4466600"/>
            <a:ext cx="4969200" cy="30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20"/>
          <p:cNvSpPr txBox="1"/>
          <p:nvPr/>
        </p:nvSpPr>
        <p:spPr>
          <a:xfrm>
            <a:off x="711475" y="1087900"/>
            <a:ext cx="1468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Informed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</a:t>
            </a:r>
            <a:r>
              <a:rPr lang="en"/>
              <a:t>s &amp; investments</a:t>
            </a:r>
            <a:endParaRPr/>
          </a:p>
        </p:txBody>
      </p:sp>
      <p:sp>
        <p:nvSpPr>
          <p:cNvPr id="170" name="Google Shape;170;p20"/>
          <p:cNvSpPr txBox="1"/>
          <p:nvPr/>
        </p:nvSpPr>
        <p:spPr>
          <a:xfrm>
            <a:off x="593775" y="2619800"/>
            <a:ext cx="1468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Risk Management</a:t>
            </a:r>
            <a:endParaRPr b="1"/>
          </a:p>
        </p:txBody>
      </p:sp>
      <p:sp>
        <p:nvSpPr>
          <p:cNvPr id="171" name="Google Shape;171;p20"/>
          <p:cNvSpPr txBox="1"/>
          <p:nvPr/>
        </p:nvSpPr>
        <p:spPr>
          <a:xfrm>
            <a:off x="6981500" y="4026775"/>
            <a:ext cx="17199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benefit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Democratization</a:t>
            </a:r>
            <a:r>
              <a:rPr lang="en"/>
              <a:t> of data”</a:t>
            </a:r>
            <a:endParaRPr/>
          </a:p>
        </p:txBody>
      </p:sp>
      <p:sp>
        <p:nvSpPr>
          <p:cNvPr id="172" name="Google Shape;172;p20"/>
          <p:cNvSpPr txBox="1"/>
          <p:nvPr/>
        </p:nvSpPr>
        <p:spPr>
          <a:xfrm>
            <a:off x="3228000" y="4425350"/>
            <a:ext cx="27915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Legal Compliance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(Laws, Policy and Regulation, Ethics) </a:t>
            </a:r>
            <a:endParaRPr sz="1200"/>
          </a:p>
        </p:txBody>
      </p:sp>
      <p:sp>
        <p:nvSpPr>
          <p:cNvPr id="173" name="Google Shape;173;p20"/>
          <p:cNvSpPr/>
          <p:nvPr/>
        </p:nvSpPr>
        <p:spPr>
          <a:xfrm>
            <a:off x="2454525" y="1740500"/>
            <a:ext cx="1176900" cy="2535000"/>
          </a:xfrm>
          <a:prstGeom prst="flowChartConnector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</a:t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3410150" y="2806800"/>
            <a:ext cx="1247400" cy="9507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bespoke models</a:t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4166125" y="3703250"/>
            <a:ext cx="1247400" cy="720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</a:t>
            </a:r>
            <a:endParaRPr/>
          </a:p>
        </p:txBody>
      </p:sp>
      <p:sp>
        <p:nvSpPr>
          <p:cNvPr id="176" name="Google Shape;176;p20"/>
          <p:cNvSpPr/>
          <p:nvPr/>
        </p:nvSpPr>
        <p:spPr>
          <a:xfrm>
            <a:off x="4818500" y="3037200"/>
            <a:ext cx="1991700" cy="720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Government clearinghouse</a:t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3631425" y="1500575"/>
            <a:ext cx="1830900" cy="6759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Non-profit Local Recipes </a:t>
            </a:r>
            <a:endParaRPr/>
          </a:p>
        </p:txBody>
      </p:sp>
      <p:sp>
        <p:nvSpPr>
          <p:cNvPr id="178" name="Google Shape;178;p20"/>
          <p:cNvSpPr/>
          <p:nvPr/>
        </p:nvSpPr>
        <p:spPr>
          <a:xfrm>
            <a:off x="5413525" y="1279700"/>
            <a:ext cx="1614600" cy="13401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2750" y="1474399"/>
            <a:ext cx="696152" cy="95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0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ctrTitle"/>
          </p:nvPr>
        </p:nvSpPr>
        <p:spPr>
          <a:xfrm>
            <a:off x="764325" y="796850"/>
            <a:ext cx="8520600" cy="54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Scale-able Research Software for Earth informatics in </a:t>
            </a:r>
            <a:r>
              <a:rPr lang="en" sz="2400"/>
              <a:t>Coupled Human-Nature Systems</a:t>
            </a:r>
            <a:endParaRPr sz="2400"/>
          </a:p>
        </p:txBody>
      </p:sp>
      <p:sp>
        <p:nvSpPr>
          <p:cNvPr id="186" name="Google Shape;186;p21"/>
          <p:cNvSpPr/>
          <p:nvPr/>
        </p:nvSpPr>
        <p:spPr>
          <a:xfrm>
            <a:off x="4400925" y="4466600"/>
            <a:ext cx="1247400" cy="59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7" name="Google Shape;187;p21"/>
          <p:cNvCxnSpPr/>
          <p:nvPr/>
        </p:nvCxnSpPr>
        <p:spPr>
          <a:xfrm flipH="1" rot="10800000">
            <a:off x="1840900" y="1448900"/>
            <a:ext cx="10200" cy="3017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" name="Google Shape;188;p21"/>
          <p:cNvCxnSpPr/>
          <p:nvPr/>
        </p:nvCxnSpPr>
        <p:spPr>
          <a:xfrm>
            <a:off x="1840900" y="4466600"/>
            <a:ext cx="4969200" cy="30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" name="Google Shape;189;p21"/>
          <p:cNvSpPr txBox="1"/>
          <p:nvPr/>
        </p:nvSpPr>
        <p:spPr>
          <a:xfrm>
            <a:off x="711475" y="1087900"/>
            <a:ext cx="1468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Informed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Decisions &amp; investments</a:t>
            </a:r>
            <a:endParaRPr/>
          </a:p>
        </p:txBody>
      </p:sp>
      <p:sp>
        <p:nvSpPr>
          <p:cNvPr id="190" name="Google Shape;190;p21"/>
          <p:cNvSpPr txBox="1"/>
          <p:nvPr/>
        </p:nvSpPr>
        <p:spPr>
          <a:xfrm>
            <a:off x="593775" y="2619800"/>
            <a:ext cx="1468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Risk Management</a:t>
            </a:r>
            <a:endParaRPr b="1"/>
          </a:p>
        </p:txBody>
      </p:sp>
      <p:sp>
        <p:nvSpPr>
          <p:cNvPr id="191" name="Google Shape;191;p21"/>
          <p:cNvSpPr txBox="1"/>
          <p:nvPr/>
        </p:nvSpPr>
        <p:spPr>
          <a:xfrm>
            <a:off x="6981500" y="4026775"/>
            <a:ext cx="17199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benefit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“Democratization of data”</a:t>
            </a:r>
            <a:endParaRPr/>
          </a:p>
        </p:txBody>
      </p:sp>
      <p:sp>
        <p:nvSpPr>
          <p:cNvPr id="192" name="Google Shape;192;p21"/>
          <p:cNvSpPr txBox="1"/>
          <p:nvPr/>
        </p:nvSpPr>
        <p:spPr>
          <a:xfrm>
            <a:off x="3228000" y="4425350"/>
            <a:ext cx="27915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Legal Compliance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(Laws, Policy and Regulation, Ethics) </a:t>
            </a:r>
            <a:endParaRPr sz="1200"/>
          </a:p>
        </p:txBody>
      </p:sp>
      <p:sp>
        <p:nvSpPr>
          <p:cNvPr id="193" name="Google Shape;193;p21"/>
          <p:cNvSpPr/>
          <p:nvPr/>
        </p:nvSpPr>
        <p:spPr>
          <a:xfrm>
            <a:off x="2454525" y="1740500"/>
            <a:ext cx="1176900" cy="2535000"/>
          </a:xfrm>
          <a:prstGeom prst="flowChartConnector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</a:t>
            </a:r>
            <a:endParaRPr/>
          </a:p>
        </p:txBody>
      </p:sp>
      <p:sp>
        <p:nvSpPr>
          <p:cNvPr id="194" name="Google Shape;194;p21"/>
          <p:cNvSpPr/>
          <p:nvPr/>
        </p:nvSpPr>
        <p:spPr>
          <a:xfrm>
            <a:off x="3410150" y="2806800"/>
            <a:ext cx="1247400" cy="9507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bespoke models</a:t>
            </a:r>
            <a:endParaRPr/>
          </a:p>
        </p:txBody>
      </p:sp>
      <p:sp>
        <p:nvSpPr>
          <p:cNvPr id="195" name="Google Shape;195;p21"/>
          <p:cNvSpPr/>
          <p:nvPr/>
        </p:nvSpPr>
        <p:spPr>
          <a:xfrm>
            <a:off x="4166125" y="3703250"/>
            <a:ext cx="1247400" cy="720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</a:t>
            </a:r>
            <a:endParaRPr/>
          </a:p>
        </p:txBody>
      </p:sp>
      <p:sp>
        <p:nvSpPr>
          <p:cNvPr id="196" name="Google Shape;196;p21"/>
          <p:cNvSpPr/>
          <p:nvPr/>
        </p:nvSpPr>
        <p:spPr>
          <a:xfrm>
            <a:off x="4818500" y="3037200"/>
            <a:ext cx="1991700" cy="720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Government clearinghouse</a:t>
            </a:r>
            <a:endParaRPr/>
          </a:p>
        </p:txBody>
      </p:sp>
      <p:sp>
        <p:nvSpPr>
          <p:cNvPr id="197" name="Google Shape;197;p21"/>
          <p:cNvSpPr/>
          <p:nvPr/>
        </p:nvSpPr>
        <p:spPr>
          <a:xfrm>
            <a:off x="3631425" y="1500575"/>
            <a:ext cx="1830900" cy="6759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Non-profit Local Recipes </a:t>
            </a:r>
            <a:endParaRPr/>
          </a:p>
        </p:txBody>
      </p:sp>
      <p:sp>
        <p:nvSpPr>
          <p:cNvPr id="198" name="Google Shape;198;p21"/>
          <p:cNvSpPr/>
          <p:nvPr/>
        </p:nvSpPr>
        <p:spPr>
          <a:xfrm>
            <a:off x="5413525" y="1279700"/>
            <a:ext cx="1614600" cy="13401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2750" y="1474399"/>
            <a:ext cx="696152" cy="95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1"/>
          <p:cNvSpPr/>
          <p:nvPr/>
        </p:nvSpPr>
        <p:spPr>
          <a:xfrm>
            <a:off x="3782375" y="2977800"/>
            <a:ext cx="2867100" cy="114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Academic Workspace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Advancing Physical Earth Science</a:t>
            </a:r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2180275" y="1740500"/>
            <a:ext cx="2927100" cy="114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Workspace engaged in evolving set of user-driven information products</a:t>
            </a:r>
            <a:endParaRPr/>
          </a:p>
        </p:txBody>
      </p:sp>
      <p:sp>
        <p:nvSpPr>
          <p:cNvPr id="202" name="Google Shape;202;p21"/>
          <p:cNvSpPr txBox="1"/>
          <p:nvPr/>
        </p:nvSpPr>
        <p:spPr>
          <a:xfrm>
            <a:off x="110700" y="120950"/>
            <a:ext cx="5794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SCGI-ESIP Bootcamp Market Landscape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